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271" r:id="rId2"/>
    <p:sldId id="272" r:id="rId3"/>
    <p:sldId id="273" r:id="rId4"/>
    <p:sldId id="274" r:id="rId5"/>
  </p:sldIdLst>
  <p:sldSz cx="43891200" cy="10972800"/>
  <p:notesSz cx="7315200" cy="9601200"/>
  <p:defaultTextStyle>
    <a:defPPr>
      <a:defRPr lang="es-ES"/>
    </a:defPPr>
    <a:lvl1pPr marL="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75">
          <p15:clr>
            <a:srgbClr val="A4A3A4"/>
          </p15:clr>
        </p15:guide>
        <p15:guide id="2" orient="horz" pos="1739">
          <p15:clr>
            <a:srgbClr val="A4A3A4"/>
          </p15:clr>
        </p15:guide>
        <p15:guide id="3" orient="horz" pos="2238">
          <p15:clr>
            <a:srgbClr val="A4A3A4"/>
          </p15:clr>
        </p15:guide>
        <p15:guide id="4" orient="horz" pos="2147">
          <p15:clr>
            <a:srgbClr val="A4A3A4"/>
          </p15:clr>
        </p15:guide>
        <p15:guide id="5" pos="26603">
          <p15:clr>
            <a:srgbClr val="A4A3A4"/>
          </p15:clr>
        </p15:guide>
        <p15:guide id="6" pos="1044">
          <p15:clr>
            <a:srgbClr val="A4A3A4"/>
          </p15:clr>
        </p15:guide>
        <p15:guide id="7" pos="8867">
          <p15:clr>
            <a:srgbClr val="A4A3A4"/>
          </p15:clr>
        </p15:guide>
        <p15:guide id="8" pos="9901">
          <p15:clr>
            <a:srgbClr val="A4A3A4"/>
          </p15:clr>
        </p15:guide>
        <p15:guide id="9" pos="17745">
          <p15:clr>
            <a:srgbClr val="A4A3A4"/>
          </p15:clr>
        </p15:guide>
        <p15:guide id="10" pos="187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5A5B5D"/>
    <a:srgbClr val="A9CB27"/>
    <a:srgbClr val="139590"/>
    <a:srgbClr val="338CBC"/>
    <a:srgbClr val="115375"/>
    <a:srgbClr val="5639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 varScale="1">
        <p:scale>
          <a:sx n="22" d="100"/>
          <a:sy n="22" d="100"/>
        </p:scale>
        <p:origin x="127" y="694"/>
      </p:cViewPr>
      <p:guideLst>
        <p:guide orient="horz" pos="6675"/>
        <p:guide orient="horz" pos="1739"/>
        <p:guide orient="horz" pos="2238"/>
        <p:guide orient="horz" pos="2147"/>
        <p:guide pos="26603"/>
        <p:guide pos="1044"/>
        <p:guide pos="8867"/>
        <p:guide pos="9901"/>
        <p:guide pos="17745"/>
        <p:guide pos="18779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69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CAC309-7D9B-4C78-8214-418F71990C5B}" type="datetimeFigureOut">
              <a:rPr lang="en-US" smtClean="0"/>
              <a:t>3/19/2016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90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90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DC0DE5-6559-4072-81C2-67E888D83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147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25842AB-8FBF-7C40-B50F-6AD85FAA2267}" type="datetimeFigureOut">
              <a:t>3/19/2016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-3543300" y="720725"/>
            <a:ext cx="14400213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8DEBFB62-74FA-4542-ADA3-9568D4D17102}" type="slidenum"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3728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56751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156751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156751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156751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156751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156751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156751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156751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156751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3291840" y="2951482"/>
            <a:ext cx="37307522" cy="3266439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100"/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6583680" y="6217920"/>
            <a:ext cx="30723840" cy="475488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156751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313502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4702531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627004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1000">
                <a:solidFill>
                  <a:srgbClr val="888888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1000">
                <a:solidFill>
                  <a:srgbClr val="888888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1000">
                <a:solidFill>
                  <a:srgbClr val="888888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1000">
                <a:solidFill>
                  <a:srgbClr val="888888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1000">
                <a:solidFill>
                  <a:srgbClr val="888888"/>
                </a:solidFill>
              </a:rPr>
              <a:t>Body Level Five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9394156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100"/>
              <a:t>Title Text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000"/>
              <a:t>Body Level One</a:t>
            </a:r>
          </a:p>
          <a:p>
            <a:pPr lvl="1">
              <a:defRPr sz="1800"/>
            </a:pPr>
            <a:r>
              <a:rPr sz="11000"/>
              <a:t>Body Level Two</a:t>
            </a:r>
          </a:p>
          <a:p>
            <a:pPr lvl="2">
              <a:defRPr sz="1800"/>
            </a:pPr>
            <a:r>
              <a:rPr sz="11000"/>
              <a:t>Body Level Three</a:t>
            </a:r>
          </a:p>
          <a:p>
            <a:pPr lvl="3">
              <a:defRPr sz="1800"/>
            </a:pPr>
            <a:r>
              <a:rPr sz="11000"/>
              <a:t>Body Level Four</a:t>
            </a:r>
          </a:p>
          <a:p>
            <a:pPr lvl="4">
              <a:defRPr sz="1800"/>
            </a:pPr>
            <a:r>
              <a:rPr sz="11000"/>
              <a:t>Body Level Five</a:t>
            </a:r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206320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379463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3408681"/>
            <a:ext cx="37307520" cy="23520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6217920"/>
            <a:ext cx="30723840" cy="28041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675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35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025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70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837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405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9725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5400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4560" y="10170161"/>
            <a:ext cx="10241280" cy="584200"/>
          </a:xfrm>
          <a:prstGeom prst="rect">
            <a:avLst/>
          </a:prstGeom>
        </p:spPr>
        <p:txBody>
          <a:bodyPr/>
          <a:lstStyle/>
          <a:p>
            <a:fld id="{EEC90541-B710-B840-82A0-47E51327B8FD}" type="datetimeFigureOut">
              <a:rPr lang="en-US" kern="0" smtClean="0">
                <a:solidFill>
                  <a:sysClr val="windowText" lastClr="000000"/>
                </a:solidFill>
                <a:latin typeface="Calibri"/>
                <a:sym typeface="Calibri"/>
              </a:rPr>
              <a:pPr/>
              <a:t>3/19/2016</a:t>
            </a:fld>
            <a:endParaRPr lang="en-US" kern="0">
              <a:solidFill>
                <a:sysClr val="windowText" lastClr="000000"/>
              </a:solidFill>
              <a:latin typeface="Calibri"/>
              <a:sym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6160" y="10170161"/>
            <a:ext cx="13898880" cy="584200"/>
          </a:xfrm>
          <a:prstGeom prst="rect">
            <a:avLst/>
          </a:prstGeom>
        </p:spPr>
        <p:txBody>
          <a:bodyPr/>
          <a:lstStyle/>
          <a:p>
            <a:endParaRPr lang="en-US" kern="0">
              <a:solidFill>
                <a:sysClr val="windowText" lastClr="000000"/>
              </a:solidFill>
              <a:latin typeface="Calibri"/>
              <a:sym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DB7B-C619-1444-BF14-7B78479285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45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100"/>
              <a:t>Title Text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000"/>
              <a:t>Body Level One</a:t>
            </a:r>
          </a:p>
          <a:p>
            <a:pPr lvl="1">
              <a:defRPr sz="1800"/>
            </a:pPr>
            <a:r>
              <a:rPr sz="11000"/>
              <a:t>Body Level Two</a:t>
            </a:r>
          </a:p>
          <a:p>
            <a:pPr lvl="2">
              <a:defRPr sz="1800"/>
            </a:pPr>
            <a:r>
              <a:rPr sz="11000"/>
              <a:t>Body Level Three</a:t>
            </a:r>
          </a:p>
          <a:p>
            <a:pPr lvl="3">
              <a:defRPr sz="1800"/>
            </a:pPr>
            <a:r>
              <a:rPr sz="11000"/>
              <a:t>Body Level Four</a:t>
            </a:r>
          </a:p>
          <a:p>
            <a:pPr lvl="4">
              <a:defRPr sz="1800"/>
            </a:pPr>
            <a:r>
              <a:rPr sz="11000"/>
              <a:t>Body Level Five</a:t>
            </a:r>
          </a:p>
        </p:txBody>
      </p:sp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399234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3467101" y="7051040"/>
            <a:ext cx="37307523" cy="2179322"/>
          </a:xfrm>
          <a:prstGeom prst="rect">
            <a:avLst/>
          </a:prstGeom>
        </p:spPr>
        <p:txBody>
          <a:bodyPr anchor="t"/>
          <a:lstStyle>
            <a:lvl1pPr algn="l">
              <a:defRPr sz="13700" b="1" cap="all"/>
            </a:lvl1pPr>
          </a:lstStyle>
          <a:p>
            <a:pPr lvl="0">
              <a:defRPr sz="1800" b="0" cap="none"/>
            </a:pPr>
            <a:r>
              <a:rPr sz="13700" b="1" cap="all"/>
              <a:t>Title Text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xfrm>
            <a:off x="3467101" y="4650742"/>
            <a:ext cx="37307523" cy="24003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1600"/>
              </a:spcBef>
              <a:buSzTx/>
              <a:buFontTx/>
              <a:buNone/>
              <a:defRPr sz="6900">
                <a:solidFill>
                  <a:srgbClr val="888888"/>
                </a:solidFill>
              </a:defRPr>
            </a:lvl1pPr>
            <a:lvl2pPr marL="0" indent="1567510">
              <a:spcBef>
                <a:spcPts val="1600"/>
              </a:spcBef>
              <a:buSzTx/>
              <a:buFontTx/>
              <a:buNone/>
              <a:defRPr sz="6900">
                <a:solidFill>
                  <a:srgbClr val="888888"/>
                </a:solidFill>
              </a:defRPr>
            </a:lvl2pPr>
            <a:lvl3pPr marL="0" indent="3135020">
              <a:spcBef>
                <a:spcPts val="1600"/>
              </a:spcBef>
              <a:buSzTx/>
              <a:buFontTx/>
              <a:buNone/>
              <a:defRPr sz="6900">
                <a:solidFill>
                  <a:srgbClr val="888888"/>
                </a:solidFill>
              </a:defRPr>
            </a:lvl3pPr>
            <a:lvl4pPr marL="0" indent="4702531">
              <a:spcBef>
                <a:spcPts val="1600"/>
              </a:spcBef>
              <a:buSzTx/>
              <a:buFontTx/>
              <a:buNone/>
              <a:defRPr sz="6900">
                <a:solidFill>
                  <a:srgbClr val="888888"/>
                </a:solidFill>
              </a:defRPr>
            </a:lvl4pPr>
            <a:lvl5pPr marL="0" indent="6270040">
              <a:spcBef>
                <a:spcPts val="1600"/>
              </a:spcBef>
              <a:buSzTx/>
              <a:buFontTx/>
              <a:buNone/>
              <a:defRPr sz="6900">
                <a:solidFill>
                  <a:srgbClr val="888888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900">
                <a:solidFill>
                  <a:srgbClr val="888888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6900">
                <a:solidFill>
                  <a:srgbClr val="888888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6900">
                <a:solidFill>
                  <a:srgbClr val="888888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6900">
                <a:solidFill>
                  <a:srgbClr val="888888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6900">
                <a:solidFill>
                  <a:srgbClr val="888888"/>
                </a:solidFill>
              </a:rPr>
              <a:t>Body Level Five</a:t>
            </a:r>
          </a:p>
        </p:txBody>
      </p:sp>
      <p:sp>
        <p:nvSpPr>
          <p:cNvPr id="16" name="Shape 1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9411644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xfrm>
            <a:off x="2194560" y="147321"/>
            <a:ext cx="39502079" cy="2413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1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037319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2194560" y="410897"/>
            <a:ext cx="39502079" cy="1885848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1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2194560" y="2296744"/>
            <a:ext cx="19392902" cy="1183057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1900"/>
              </a:spcBef>
              <a:buSzTx/>
              <a:buFontTx/>
              <a:buNone/>
              <a:defRPr sz="8200" b="1"/>
            </a:lvl1pPr>
            <a:lvl2pPr marL="0" indent="1567510">
              <a:spcBef>
                <a:spcPts val="1900"/>
              </a:spcBef>
              <a:buSzTx/>
              <a:buFontTx/>
              <a:buNone/>
              <a:defRPr sz="8200" b="1"/>
            </a:lvl2pPr>
            <a:lvl3pPr marL="0" indent="3135020">
              <a:spcBef>
                <a:spcPts val="1900"/>
              </a:spcBef>
              <a:buSzTx/>
              <a:buFontTx/>
              <a:buNone/>
              <a:defRPr sz="8200" b="1"/>
            </a:lvl3pPr>
            <a:lvl4pPr marL="0" indent="4702531">
              <a:spcBef>
                <a:spcPts val="1900"/>
              </a:spcBef>
              <a:buSzTx/>
              <a:buFontTx/>
              <a:buNone/>
              <a:defRPr sz="8200" b="1"/>
            </a:lvl4pPr>
            <a:lvl5pPr marL="0" indent="6270040">
              <a:spcBef>
                <a:spcPts val="1900"/>
              </a:spcBef>
              <a:buSzTx/>
              <a:buFontTx/>
              <a:buNone/>
              <a:defRPr sz="8200" b="1"/>
            </a:lvl5pPr>
          </a:lstStyle>
          <a:p>
            <a:pPr lvl="0">
              <a:defRPr sz="1800" b="0"/>
            </a:pPr>
            <a:r>
              <a:rPr sz="8200" b="1"/>
              <a:t>Body Level One</a:t>
            </a:r>
          </a:p>
          <a:p>
            <a:pPr lvl="1">
              <a:defRPr sz="1800" b="0"/>
            </a:pPr>
            <a:r>
              <a:rPr sz="8200" b="1"/>
              <a:t>Body Level Two</a:t>
            </a:r>
          </a:p>
          <a:p>
            <a:pPr lvl="2">
              <a:defRPr sz="1800" b="0"/>
            </a:pPr>
            <a:r>
              <a:rPr sz="8200" b="1"/>
              <a:t>Body Level Three</a:t>
            </a:r>
          </a:p>
          <a:p>
            <a:pPr lvl="3">
              <a:defRPr sz="1800" b="0"/>
            </a:pPr>
            <a:r>
              <a:rPr sz="8200" b="1"/>
              <a:t>Body Level Four</a:t>
            </a:r>
          </a:p>
          <a:p>
            <a:pPr lvl="4">
              <a:defRPr sz="1800" b="0"/>
            </a:pPr>
            <a:r>
              <a:rPr sz="8200" b="1"/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885415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title"/>
          </p:nvPr>
        </p:nvSpPr>
        <p:spPr>
          <a:xfrm>
            <a:off x="2194560" y="147321"/>
            <a:ext cx="39502079" cy="2413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100"/>
              <a:t>Title Text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666679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177952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2194562" y="0"/>
            <a:ext cx="14439903" cy="2296160"/>
          </a:xfrm>
          <a:prstGeom prst="rect">
            <a:avLst/>
          </a:prstGeom>
        </p:spPr>
        <p:txBody>
          <a:bodyPr anchor="b"/>
          <a:lstStyle>
            <a:lvl1pPr algn="l">
              <a:defRPr sz="6900" b="1"/>
            </a:lvl1pPr>
          </a:lstStyle>
          <a:p>
            <a:pPr lvl="0">
              <a:defRPr sz="1800" b="0"/>
            </a:pPr>
            <a:r>
              <a:rPr sz="6900" b="1"/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body" idx="1"/>
          </p:nvPr>
        </p:nvSpPr>
        <p:spPr>
          <a:xfrm>
            <a:off x="17160239" y="436880"/>
            <a:ext cx="24536401" cy="1053592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1000"/>
              <a:t>Body Level One</a:t>
            </a:r>
          </a:p>
          <a:p>
            <a:pPr lvl="1">
              <a:defRPr sz="1800"/>
            </a:pPr>
            <a:r>
              <a:rPr sz="11000"/>
              <a:t>Body Level Two</a:t>
            </a:r>
          </a:p>
          <a:p>
            <a:pPr lvl="2">
              <a:defRPr sz="1800"/>
            </a:pPr>
            <a:r>
              <a:rPr sz="11000"/>
              <a:t>Body Level Three</a:t>
            </a:r>
          </a:p>
          <a:p>
            <a:pPr lvl="3">
              <a:defRPr sz="1800"/>
            </a:pPr>
            <a:r>
              <a:rPr sz="11000"/>
              <a:t>Body Level Four</a:t>
            </a:r>
          </a:p>
          <a:p>
            <a:pPr lvl="4">
              <a:defRPr sz="1800"/>
            </a:pPr>
            <a:r>
              <a:rPr sz="11000"/>
              <a:t>Body Level Five</a:t>
            </a:r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55473746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xfrm>
            <a:off x="8602981" y="4937759"/>
            <a:ext cx="26334723" cy="3649982"/>
          </a:xfrm>
          <a:prstGeom prst="rect">
            <a:avLst/>
          </a:prstGeom>
        </p:spPr>
        <p:txBody>
          <a:bodyPr anchor="b"/>
          <a:lstStyle>
            <a:lvl1pPr algn="l">
              <a:defRPr sz="6900" b="1"/>
            </a:lvl1pPr>
          </a:lstStyle>
          <a:p>
            <a:pPr lvl="0">
              <a:defRPr sz="1800" b="0"/>
            </a:pPr>
            <a:r>
              <a:rPr sz="6900" b="1"/>
              <a:t>Title Text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idx="1"/>
          </p:nvPr>
        </p:nvSpPr>
        <p:spPr>
          <a:xfrm>
            <a:off x="8602981" y="8587740"/>
            <a:ext cx="26334723" cy="238506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100"/>
              </a:spcBef>
              <a:buSzTx/>
              <a:buFontTx/>
              <a:buNone/>
              <a:defRPr sz="4800"/>
            </a:lvl1pPr>
            <a:lvl2pPr marL="0" indent="1567510">
              <a:spcBef>
                <a:spcPts val="1100"/>
              </a:spcBef>
              <a:buSzTx/>
              <a:buFontTx/>
              <a:buNone/>
              <a:defRPr sz="4800"/>
            </a:lvl2pPr>
            <a:lvl3pPr marL="0" indent="3135020">
              <a:spcBef>
                <a:spcPts val="1100"/>
              </a:spcBef>
              <a:buSzTx/>
              <a:buFontTx/>
              <a:buNone/>
              <a:defRPr sz="4800"/>
            </a:lvl3pPr>
            <a:lvl4pPr marL="0" indent="4702531">
              <a:spcBef>
                <a:spcPts val="1100"/>
              </a:spcBef>
              <a:buSzTx/>
              <a:buFontTx/>
              <a:buNone/>
              <a:defRPr sz="4800"/>
            </a:lvl4pPr>
            <a:lvl5pPr marL="0" indent="6270040">
              <a:spcBef>
                <a:spcPts val="1100"/>
              </a:spcBef>
              <a:buSzTx/>
              <a:buFontTx/>
              <a:buNone/>
              <a:defRPr sz="4800"/>
            </a:lvl5pPr>
          </a:lstStyle>
          <a:p>
            <a:pPr lvl="0">
              <a:defRPr sz="1800"/>
            </a:pPr>
            <a:r>
              <a:rPr sz="4800"/>
              <a:t>Body Level One</a:t>
            </a:r>
          </a:p>
          <a:p>
            <a:pPr lvl="1">
              <a:defRPr sz="1800"/>
            </a:pPr>
            <a:r>
              <a:rPr sz="4800"/>
              <a:t>Body Level Two</a:t>
            </a:r>
          </a:p>
          <a:p>
            <a:pPr lvl="2">
              <a:defRPr sz="1800"/>
            </a:pPr>
            <a:r>
              <a:rPr sz="4800"/>
              <a:t>Body Level Three</a:t>
            </a:r>
          </a:p>
          <a:p>
            <a:pPr lvl="3">
              <a:defRPr sz="1800"/>
            </a:pPr>
            <a:r>
              <a:rPr sz="4800"/>
              <a:t>Body Level Four</a:t>
            </a:r>
          </a:p>
          <a:p>
            <a:pPr lvl="4">
              <a:defRPr sz="1800"/>
            </a:pPr>
            <a:r>
              <a:rPr sz="4800"/>
              <a:t>Body Level Five</a:t>
            </a:r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072891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2194560" y="147320"/>
            <a:ext cx="39502079" cy="241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56750" tIns="156750" rIns="156750" bIns="156750" anchor="ctr">
            <a:normAutofit/>
          </a:bodyPr>
          <a:lstStyle/>
          <a:p>
            <a:pPr lvl="0">
              <a:defRPr sz="1800"/>
            </a:pPr>
            <a:r>
              <a:rPr sz="151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2194560" y="2560321"/>
            <a:ext cx="39502079" cy="8412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56750" tIns="156750" rIns="156750" bIns="156750">
            <a:normAutofit/>
          </a:bodyPr>
          <a:lstStyle/>
          <a:p>
            <a:pPr lvl="0">
              <a:defRPr sz="1800"/>
            </a:pPr>
            <a:r>
              <a:rPr sz="11000"/>
              <a:t>Body Level One</a:t>
            </a:r>
          </a:p>
          <a:p>
            <a:pPr lvl="1">
              <a:defRPr sz="1800"/>
            </a:pPr>
            <a:r>
              <a:rPr sz="11000"/>
              <a:t>Body Level Two</a:t>
            </a:r>
          </a:p>
          <a:p>
            <a:pPr lvl="2">
              <a:defRPr sz="1800"/>
            </a:pPr>
            <a:r>
              <a:rPr sz="11000"/>
              <a:t>Body Level Three</a:t>
            </a:r>
          </a:p>
          <a:p>
            <a:pPr lvl="3">
              <a:defRPr sz="1800"/>
            </a:pPr>
            <a:r>
              <a:rPr sz="11000"/>
              <a:t>Body Level Four</a:t>
            </a:r>
          </a:p>
          <a:p>
            <a:pPr lvl="4">
              <a:defRPr sz="1800"/>
            </a:pPr>
            <a:r>
              <a:rPr sz="1100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31455360" y="10007059"/>
            <a:ext cx="10241281" cy="910403"/>
          </a:xfrm>
          <a:prstGeom prst="rect">
            <a:avLst/>
          </a:prstGeom>
          <a:ln w="12700">
            <a:miter lim="400000"/>
          </a:ln>
        </p:spPr>
        <p:txBody>
          <a:bodyPr lIns="156750" tIns="156750" rIns="156750" bIns="156750" anchor="ctr">
            <a:spAutoFit/>
          </a:bodyPr>
          <a:lstStyle>
            <a:lvl1pPr algn="r">
              <a:defRPr sz="41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 kern="0">
                <a:latin typeface="Calibri"/>
                <a:sym typeface="Calibri"/>
              </a:rPr>
              <a:pPr/>
              <a:t>‹#›</a:t>
            </a:fld>
            <a:endParaRPr kern="0">
              <a:latin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9065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/>
  <p:txStyles>
    <p:titleStyle>
      <a:lvl1pPr algn="ctr" defTabSz="1567510">
        <a:defRPr sz="15100">
          <a:latin typeface="Calibri"/>
          <a:ea typeface="Calibri"/>
          <a:cs typeface="Calibri"/>
          <a:sym typeface="Calibri"/>
        </a:defRPr>
      </a:lvl1pPr>
      <a:lvl2pPr algn="ctr" defTabSz="1567510">
        <a:defRPr sz="15100">
          <a:latin typeface="Calibri"/>
          <a:ea typeface="Calibri"/>
          <a:cs typeface="Calibri"/>
          <a:sym typeface="Calibri"/>
        </a:defRPr>
      </a:lvl2pPr>
      <a:lvl3pPr algn="ctr" defTabSz="1567510">
        <a:defRPr sz="15100">
          <a:latin typeface="Calibri"/>
          <a:ea typeface="Calibri"/>
          <a:cs typeface="Calibri"/>
          <a:sym typeface="Calibri"/>
        </a:defRPr>
      </a:lvl3pPr>
      <a:lvl4pPr algn="ctr" defTabSz="1567510">
        <a:defRPr sz="15100">
          <a:latin typeface="Calibri"/>
          <a:ea typeface="Calibri"/>
          <a:cs typeface="Calibri"/>
          <a:sym typeface="Calibri"/>
        </a:defRPr>
      </a:lvl4pPr>
      <a:lvl5pPr algn="ctr" defTabSz="1567510">
        <a:defRPr sz="15100">
          <a:latin typeface="Calibri"/>
          <a:ea typeface="Calibri"/>
          <a:cs typeface="Calibri"/>
          <a:sym typeface="Calibri"/>
        </a:defRPr>
      </a:lvl5pPr>
      <a:lvl6pPr algn="ctr" defTabSz="1567510">
        <a:defRPr sz="15100">
          <a:latin typeface="Calibri"/>
          <a:ea typeface="Calibri"/>
          <a:cs typeface="Calibri"/>
          <a:sym typeface="Calibri"/>
        </a:defRPr>
      </a:lvl6pPr>
      <a:lvl7pPr algn="ctr" defTabSz="1567510">
        <a:defRPr sz="15100">
          <a:latin typeface="Calibri"/>
          <a:ea typeface="Calibri"/>
          <a:cs typeface="Calibri"/>
          <a:sym typeface="Calibri"/>
        </a:defRPr>
      </a:lvl7pPr>
      <a:lvl8pPr algn="ctr" defTabSz="1567510">
        <a:defRPr sz="15100">
          <a:latin typeface="Calibri"/>
          <a:ea typeface="Calibri"/>
          <a:cs typeface="Calibri"/>
          <a:sym typeface="Calibri"/>
        </a:defRPr>
      </a:lvl8pPr>
      <a:lvl9pPr algn="ctr" defTabSz="1567510">
        <a:defRPr sz="15100">
          <a:latin typeface="Calibri"/>
          <a:ea typeface="Calibri"/>
          <a:cs typeface="Calibri"/>
          <a:sym typeface="Calibri"/>
        </a:defRPr>
      </a:lvl9pPr>
    </p:titleStyle>
    <p:bodyStyle>
      <a:lvl1pPr marL="1175632" indent="-1175632" defTabSz="1567510">
        <a:spcBef>
          <a:spcPts val="2600"/>
        </a:spcBef>
        <a:buSzPct val="100000"/>
        <a:buFont typeface="Arial"/>
        <a:buChar char="•"/>
        <a:defRPr sz="11000">
          <a:latin typeface="Calibri"/>
          <a:ea typeface="Calibri"/>
          <a:cs typeface="Calibri"/>
          <a:sym typeface="Calibri"/>
        </a:defRPr>
      </a:lvl1pPr>
      <a:lvl2pPr marL="2690076" indent="-1122566" defTabSz="1567510">
        <a:spcBef>
          <a:spcPts val="2600"/>
        </a:spcBef>
        <a:buSzPct val="100000"/>
        <a:buFont typeface="Arial"/>
        <a:buChar char="–"/>
        <a:defRPr sz="11000">
          <a:latin typeface="Calibri"/>
          <a:ea typeface="Calibri"/>
          <a:cs typeface="Calibri"/>
          <a:sym typeface="Calibri"/>
        </a:defRPr>
      </a:lvl2pPr>
      <a:lvl3pPr marL="4186399" indent="-1051378" defTabSz="1567510">
        <a:spcBef>
          <a:spcPts val="2600"/>
        </a:spcBef>
        <a:buSzPct val="100000"/>
        <a:buFont typeface="Arial"/>
        <a:buChar char="•"/>
        <a:defRPr sz="11000">
          <a:latin typeface="Calibri"/>
          <a:ea typeface="Calibri"/>
          <a:cs typeface="Calibri"/>
          <a:sym typeface="Calibri"/>
        </a:defRPr>
      </a:lvl3pPr>
      <a:lvl4pPr marL="5951995" indent="-1249464" defTabSz="1567510">
        <a:spcBef>
          <a:spcPts val="2600"/>
        </a:spcBef>
        <a:buSzPct val="100000"/>
        <a:buFont typeface="Arial"/>
        <a:buChar char="–"/>
        <a:defRPr sz="11000">
          <a:latin typeface="Calibri"/>
          <a:ea typeface="Calibri"/>
          <a:cs typeface="Calibri"/>
          <a:sym typeface="Calibri"/>
        </a:defRPr>
      </a:lvl4pPr>
      <a:lvl5pPr marL="7519505" indent="-1249464" defTabSz="1567510">
        <a:spcBef>
          <a:spcPts val="2600"/>
        </a:spcBef>
        <a:buSzPct val="100000"/>
        <a:buFont typeface="Arial"/>
        <a:buChar char="»"/>
        <a:defRPr sz="11000">
          <a:latin typeface="Calibri"/>
          <a:ea typeface="Calibri"/>
          <a:cs typeface="Calibri"/>
          <a:sym typeface="Calibri"/>
        </a:defRPr>
      </a:lvl5pPr>
      <a:lvl6pPr marL="9087015" indent="-1249464" defTabSz="1567510">
        <a:spcBef>
          <a:spcPts val="2600"/>
        </a:spcBef>
        <a:buSzPct val="100000"/>
        <a:buFont typeface="Arial"/>
        <a:buChar char="•"/>
        <a:defRPr sz="11000">
          <a:latin typeface="Calibri"/>
          <a:ea typeface="Calibri"/>
          <a:cs typeface="Calibri"/>
          <a:sym typeface="Calibri"/>
        </a:defRPr>
      </a:lvl6pPr>
      <a:lvl7pPr marL="10654525" indent="-1249464" defTabSz="1567510">
        <a:spcBef>
          <a:spcPts val="2600"/>
        </a:spcBef>
        <a:buSzPct val="100000"/>
        <a:buFont typeface="Arial"/>
        <a:buChar char="•"/>
        <a:defRPr sz="11000">
          <a:latin typeface="Calibri"/>
          <a:ea typeface="Calibri"/>
          <a:cs typeface="Calibri"/>
          <a:sym typeface="Calibri"/>
        </a:defRPr>
      </a:lvl7pPr>
      <a:lvl8pPr marL="12222036" indent="-1249464" defTabSz="1567510">
        <a:spcBef>
          <a:spcPts val="2600"/>
        </a:spcBef>
        <a:buSzPct val="100000"/>
        <a:buFont typeface="Arial"/>
        <a:buChar char="•"/>
        <a:defRPr sz="11000">
          <a:latin typeface="Calibri"/>
          <a:ea typeface="Calibri"/>
          <a:cs typeface="Calibri"/>
          <a:sym typeface="Calibri"/>
        </a:defRPr>
      </a:lvl8pPr>
      <a:lvl9pPr marL="13789545" indent="-1249464" defTabSz="1567510">
        <a:spcBef>
          <a:spcPts val="2600"/>
        </a:spcBef>
        <a:buSzPct val="100000"/>
        <a:buFont typeface="Arial"/>
        <a:buChar char="•"/>
        <a:defRPr sz="11000">
          <a:latin typeface="Calibri"/>
          <a:ea typeface="Calibri"/>
          <a:cs typeface="Calibri"/>
          <a:sym typeface="Calibri"/>
        </a:defRPr>
      </a:lvl9pPr>
    </p:bodyStyle>
    <p:otherStyle>
      <a:lvl1pPr algn="r" defTabSz="1567510">
        <a:defRPr sz="41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1567510" algn="r" defTabSz="1567510">
        <a:defRPr sz="41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3135020" algn="r" defTabSz="1567510">
        <a:defRPr sz="41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4702531" algn="r" defTabSz="1567510">
        <a:defRPr sz="41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6270040" algn="r" defTabSz="1567510">
        <a:defRPr sz="41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7837551" algn="r" defTabSz="1567510">
        <a:defRPr sz="41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9405060" algn="r" defTabSz="1567510">
        <a:defRPr sz="41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10972571" algn="r" defTabSz="1567510">
        <a:defRPr sz="41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12540081" algn="r" defTabSz="1567510">
        <a:defRPr sz="41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15" descr="colores.psd"/>
          <p:cNvPicPr>
            <a:picLocks noChangeAspect="1"/>
          </p:cNvPicPr>
          <p:nvPr/>
        </p:nvPicPr>
        <p:blipFill>
          <a:blip r:embed="rId2"/>
          <a:srcRect t="7778" r="51355"/>
          <a:stretch>
            <a:fillRect/>
          </a:stretch>
        </p:blipFill>
        <p:spPr>
          <a:xfrm>
            <a:off x="37499329" y="30880"/>
            <a:ext cx="6380890" cy="11648208"/>
          </a:xfrm>
          <a:prstGeom prst="rect">
            <a:avLst/>
          </a:prstGeom>
        </p:spPr>
      </p:pic>
      <p:pic>
        <p:nvPicPr>
          <p:cNvPr id="5" name="Imagen 17" descr="colores.psd"/>
          <p:cNvPicPr>
            <a:picLocks noChangeAspect="1"/>
          </p:cNvPicPr>
          <p:nvPr/>
        </p:nvPicPr>
        <p:blipFill>
          <a:blip r:embed="rId2"/>
          <a:srcRect l="57774"/>
          <a:stretch>
            <a:fillRect/>
          </a:stretch>
        </p:blipFill>
        <p:spPr>
          <a:xfrm>
            <a:off x="9327" y="99111"/>
            <a:ext cx="4717014" cy="10756500"/>
          </a:xfrm>
          <a:prstGeom prst="rect">
            <a:avLst/>
          </a:prstGeom>
        </p:spPr>
      </p:pic>
      <p:sp>
        <p:nvSpPr>
          <p:cNvPr id="7" name="Rectangle 10"/>
          <p:cNvSpPr>
            <a:spLocks noChangeArrowheads="1"/>
          </p:cNvSpPr>
          <p:nvPr/>
        </p:nvSpPr>
        <p:spPr bwMode="auto">
          <a:xfrm>
            <a:off x="15392872" y="6278488"/>
            <a:ext cx="13681519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sz="4400" b="1" dirty="0">
                <a:latin typeface="Century Gothic" charset="0"/>
                <a:ea typeface="Century Gothic" charset="0"/>
                <a:cs typeface="Century Gothic" charset="0"/>
              </a:rPr>
              <a:t>Shared Mobility as a </a:t>
            </a:r>
            <a:r>
              <a:rPr lang="en-US" sz="4400" b="1" dirty="0" smtClean="0">
                <a:latin typeface="Century Gothic" charset="0"/>
                <a:ea typeface="Century Gothic" charset="0"/>
                <a:cs typeface="Century Gothic" charset="0"/>
              </a:rPr>
              <a:t>First-/Last-Mile Solution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sz="2800" b="1" kern="0" dirty="0">
              <a:solidFill>
                <a:srgbClr val="FFFFFF">
                  <a:lumMod val="50000"/>
                </a:srgbClr>
              </a:solidFill>
              <a:latin typeface="Century Gothic" charset="0"/>
              <a:cs typeface="Times New Roman" panose="02020603050405020304" pitchFamily="18" charset="0"/>
              <a:sym typeface="Calibri"/>
            </a:endParaRP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b="1" kern="0" dirty="0" smtClean="0">
                <a:solidFill>
                  <a:srgbClr val="FFFFFF">
                    <a:lumMod val="50000"/>
                  </a:srgbClr>
                </a:solidFill>
                <a:latin typeface="Century Gothic" charset="0"/>
                <a:cs typeface="Times New Roman" panose="02020603050405020304" pitchFamily="18" charset="0"/>
                <a:sym typeface="Calibri"/>
              </a:rPr>
              <a:t>Using New York City taxi data to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b="1" kern="0" dirty="0" smtClean="0">
                <a:solidFill>
                  <a:srgbClr val="FFFFFF">
                    <a:lumMod val="50000"/>
                  </a:srgbClr>
                </a:solidFill>
                <a:latin typeface="Century Gothic" charset="0"/>
                <a:cs typeface="Times New Roman" panose="02020603050405020304" pitchFamily="18" charset="0"/>
                <a:sym typeface="Calibri"/>
              </a:rPr>
              <a:t>develop applicable tools for Riyadh</a:t>
            </a:r>
            <a:endParaRPr lang="en-US" altLang="en-US" sz="2800" kern="0" dirty="0" smtClean="0">
              <a:solidFill>
                <a:srgbClr val="FFFFFF">
                  <a:lumMod val="50000"/>
                </a:srgbClr>
              </a:solidFill>
              <a:latin typeface="Century Gothic" panose="020B0502020202020204" pitchFamily="34" charset="0"/>
              <a:cs typeface="Times New Roman" panose="02020603050405020304" pitchFamily="18" charset="0"/>
              <a:sym typeface="Calibri"/>
            </a:endParaRPr>
          </a:p>
          <a:p>
            <a:pPr algn="ctr">
              <a:spcBef>
                <a:spcPct val="0"/>
              </a:spcBef>
              <a:buFontTx/>
              <a:buNone/>
            </a:pPr>
            <a:endParaRPr lang="pt-PT" altLang="en-US" sz="2400" kern="0" dirty="0" smtClean="0">
              <a:solidFill>
                <a:srgbClr val="FFFFFF">
                  <a:lumMod val="50000"/>
                </a:srgbClr>
              </a:solidFill>
              <a:latin typeface="Century Gothic" panose="020B0502020202020204" pitchFamily="34" charset="0"/>
              <a:cs typeface="Times New Roman" panose="02020603050405020304" pitchFamily="18" charset="0"/>
              <a:sym typeface="Calibri"/>
            </a:endParaRPr>
          </a:p>
          <a:p>
            <a:pPr algn="ctr">
              <a:spcBef>
                <a:spcPct val="0"/>
              </a:spcBef>
              <a:buFontTx/>
              <a:buNone/>
            </a:pPr>
            <a:r>
              <a:rPr lang="pt-PT" altLang="en-US" sz="2400" kern="0" dirty="0" smtClean="0">
                <a:solidFill>
                  <a:srgbClr val="FFFFFF">
                    <a:lumMod val="50000"/>
                  </a:srgbClr>
                </a:solidFill>
                <a:latin typeface="Century Gothic" panose="020B0502020202020204" pitchFamily="34" charset="0"/>
                <a:cs typeface="Times New Roman" panose="02020603050405020304" pitchFamily="18" charset="0"/>
                <a:sym typeface="Calibri"/>
              </a:rPr>
              <a:t>Team members: Jon Campbell, Corinna Li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pt-PT" altLang="en-US" sz="2400" kern="0" dirty="0">
              <a:solidFill>
                <a:srgbClr val="FFFFFF">
                  <a:lumMod val="50000"/>
                </a:srgbClr>
              </a:solidFill>
              <a:latin typeface="Century Gothic" panose="020B0502020202020204" pitchFamily="34" charset="0"/>
              <a:cs typeface="Times New Roman" panose="02020603050405020304" pitchFamily="18" charset="0"/>
              <a:sym typeface="Calibri"/>
            </a:endParaRPr>
          </a:p>
          <a:p>
            <a:pPr algn="ctr">
              <a:spcBef>
                <a:spcPct val="0"/>
              </a:spcBef>
              <a:buFontTx/>
              <a:buNone/>
            </a:pPr>
            <a:endParaRPr lang="pt-PT" altLang="en-US" sz="2400" kern="0" dirty="0">
              <a:solidFill>
                <a:srgbClr val="FFFFFF">
                  <a:lumMod val="50000"/>
                </a:srgbClr>
              </a:solidFill>
              <a:latin typeface="Century Gothic" panose="020B0502020202020204" pitchFamily="34" charset="0"/>
              <a:cs typeface="Times New Roman" panose="02020603050405020304" pitchFamily="18" charset="0"/>
              <a:sym typeface="Calibri"/>
            </a:endParaRPr>
          </a:p>
        </p:txBody>
      </p:sp>
      <p:pic>
        <p:nvPicPr>
          <p:cNvPr id="3074" name="Picture 2" descr="http://wordlesstech.com/wp-content/uploads/2013/05/Zaha-Hadid-wins-competition-for-Riyadh-Metro-Station-1-640x40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7009" y="2310154"/>
            <a:ext cx="4408532" cy="278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dustbusting.files.wordpress.com/2010/04/villa-7-back-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9816" y="2318048"/>
            <a:ext cx="42672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s://s-media-cache-ak0.pinimg.com/236x/06/93/3f/06933f2e7cddb199c04fb6f5464a4bc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6488" y="3246258"/>
            <a:ext cx="2103345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7845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938454" y="2224315"/>
            <a:ext cx="6063237" cy="696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56750" tIns="156750" rIns="156750" bIns="156750">
            <a:normAutofit/>
          </a:bodyPr>
          <a:lstStyle>
            <a:lvl1pPr marL="1175632" indent="-1175632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1pPr>
            <a:lvl2pPr marL="2690076" indent="-1122566" defTabSz="1567510">
              <a:spcBef>
                <a:spcPts val="2600"/>
              </a:spcBef>
              <a:buSzPct val="100000"/>
              <a:buFont typeface="Arial"/>
              <a:buChar char="–"/>
              <a:defRPr sz="11000">
                <a:latin typeface="Calibri"/>
                <a:ea typeface="Calibri"/>
                <a:cs typeface="Calibri"/>
                <a:sym typeface="Calibri"/>
              </a:defRPr>
            </a:lvl2pPr>
            <a:lvl3pPr marL="4186399" indent="-1051378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3pPr>
            <a:lvl4pPr marL="5951995" indent="-1249464" defTabSz="1567510">
              <a:spcBef>
                <a:spcPts val="2600"/>
              </a:spcBef>
              <a:buSzPct val="100000"/>
              <a:buFont typeface="Arial"/>
              <a:buChar char="–"/>
              <a:defRPr sz="11000">
                <a:latin typeface="Calibri"/>
                <a:ea typeface="Calibri"/>
                <a:cs typeface="Calibri"/>
                <a:sym typeface="Calibri"/>
              </a:defRPr>
            </a:lvl4pPr>
            <a:lvl5pPr marL="7519505" indent="-1249464" defTabSz="1567510">
              <a:spcBef>
                <a:spcPts val="2600"/>
              </a:spcBef>
              <a:buSzPct val="100000"/>
              <a:buFont typeface="Arial"/>
              <a:buChar char="»"/>
              <a:defRPr sz="11000">
                <a:latin typeface="Calibri"/>
                <a:ea typeface="Calibri"/>
                <a:cs typeface="Calibri"/>
                <a:sym typeface="Calibri"/>
              </a:defRPr>
            </a:lvl5pPr>
            <a:lvl6pPr marL="908701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6pPr>
            <a:lvl7pPr marL="1065452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7pPr>
            <a:lvl8pPr marL="12222036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8pPr>
            <a:lvl9pPr marL="1378954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r>
              <a:rPr lang="en-US" sz="3200" kern="0" dirty="0" smtClean="0">
                <a:latin typeface="Century Gothic" panose="020B0502020202020204" pitchFamily="34" charset="0"/>
                <a:cs typeface="Times New Roman" pitchFamily="18" charset="0"/>
              </a:rPr>
              <a:t>Without a good a good first-mile/last-mile solution, public transit will face challenge in adoption.</a:t>
            </a: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endParaRPr lang="en-US" sz="3200" kern="0" dirty="0" smtClean="0">
              <a:latin typeface="Century Gothic" panose="020B0502020202020204" pitchFamily="34" charset="0"/>
              <a:cs typeface="Times New Roman" pitchFamily="18" charset="0"/>
            </a:endParaRP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r>
              <a:rPr lang="en-US" sz="3200" kern="0" dirty="0" smtClean="0">
                <a:latin typeface="Century Gothic" panose="020B0502020202020204" pitchFamily="34" charset="0"/>
                <a:cs typeface="Times New Roman" pitchFamily="18" charset="0"/>
              </a:rPr>
              <a:t>This consideration is especially crucial for Riyadh, given the hot climate, insufficient infrastructure for walking &amp; biking, and the cultural preference towards driving.</a:t>
            </a:r>
          </a:p>
          <a:p>
            <a:endParaRPr lang="en-US" sz="2400" kern="0" dirty="0">
              <a:latin typeface="Century Gothic" panose="020B0502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736" y="1933303"/>
            <a:ext cx="6658252" cy="68580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15550140" y="2231882"/>
            <a:ext cx="6802160" cy="6444615"/>
            <a:chOff x="1465760" y="1027906"/>
            <a:chExt cx="6001840" cy="536313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07126" y="1066006"/>
              <a:ext cx="5919108" cy="5286936"/>
            </a:xfrm>
            <a:prstGeom prst="rect">
              <a:avLst/>
            </a:prstGeom>
          </p:spPr>
        </p:pic>
        <p:cxnSp>
          <p:nvCxnSpPr>
            <p:cNvPr id="16" name="Straight Connector 15"/>
            <p:cNvCxnSpPr/>
            <p:nvPr/>
          </p:nvCxnSpPr>
          <p:spPr>
            <a:xfrm flipV="1">
              <a:off x="1507126" y="1027906"/>
              <a:ext cx="4060237" cy="1881982"/>
            </a:xfrm>
            <a:prstGeom prst="line">
              <a:avLst/>
            </a:prstGeom>
            <a:ln w="76200">
              <a:solidFill>
                <a:srgbClr val="FFFF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3786188" y="4681538"/>
              <a:ext cx="3681412" cy="1709504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 flipV="1">
              <a:off x="1465760" y="2014538"/>
              <a:ext cx="2001340" cy="4376504"/>
            </a:xfrm>
            <a:prstGeom prst="line">
              <a:avLst/>
            </a:prstGeom>
            <a:ln w="76200">
              <a:solidFill>
                <a:srgbClr val="00B05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 flipV="1">
              <a:off x="5534023" y="1027906"/>
              <a:ext cx="1933577" cy="4291807"/>
            </a:xfrm>
            <a:prstGeom prst="line">
              <a:avLst/>
            </a:prstGeom>
            <a:ln w="76200">
              <a:solidFill>
                <a:srgbClr val="00B05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0" name="Content Placeholder 2"/>
          <p:cNvSpPr txBox="1">
            <a:spLocks/>
          </p:cNvSpPr>
          <p:nvPr/>
        </p:nvSpPr>
        <p:spPr>
          <a:xfrm>
            <a:off x="22849389" y="2231882"/>
            <a:ext cx="6063237" cy="696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56750" tIns="156750" rIns="156750" bIns="156750">
            <a:normAutofit lnSpcReduction="10000"/>
          </a:bodyPr>
          <a:lstStyle>
            <a:lvl1pPr marL="1175632" indent="-1175632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1pPr>
            <a:lvl2pPr marL="2690076" indent="-1122566" defTabSz="1567510">
              <a:spcBef>
                <a:spcPts val="2600"/>
              </a:spcBef>
              <a:buSzPct val="100000"/>
              <a:buFont typeface="Arial"/>
              <a:buChar char="–"/>
              <a:defRPr sz="11000">
                <a:latin typeface="Calibri"/>
                <a:ea typeface="Calibri"/>
                <a:cs typeface="Calibri"/>
                <a:sym typeface="Calibri"/>
              </a:defRPr>
            </a:lvl2pPr>
            <a:lvl3pPr marL="4186399" indent="-1051378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3pPr>
            <a:lvl4pPr marL="5951995" indent="-1249464" defTabSz="1567510">
              <a:spcBef>
                <a:spcPts val="2600"/>
              </a:spcBef>
              <a:buSzPct val="100000"/>
              <a:buFont typeface="Arial"/>
              <a:buChar char="–"/>
              <a:defRPr sz="11000">
                <a:latin typeface="Calibri"/>
                <a:ea typeface="Calibri"/>
                <a:cs typeface="Calibri"/>
                <a:sym typeface="Calibri"/>
              </a:defRPr>
            </a:lvl4pPr>
            <a:lvl5pPr marL="7519505" indent="-1249464" defTabSz="1567510">
              <a:spcBef>
                <a:spcPts val="2600"/>
              </a:spcBef>
              <a:buSzPct val="100000"/>
              <a:buFont typeface="Arial"/>
              <a:buChar char="»"/>
              <a:defRPr sz="11000">
                <a:latin typeface="Calibri"/>
                <a:ea typeface="Calibri"/>
                <a:cs typeface="Calibri"/>
                <a:sym typeface="Calibri"/>
              </a:defRPr>
            </a:lvl5pPr>
            <a:lvl6pPr marL="908701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6pPr>
            <a:lvl7pPr marL="1065452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7pPr>
            <a:lvl8pPr marL="12222036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8pPr>
            <a:lvl9pPr marL="1378954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r>
              <a:rPr lang="en-US" sz="3200" kern="0" dirty="0" smtClean="0">
                <a:latin typeface="Century Gothic" panose="020B0502020202020204" pitchFamily="34" charset="0"/>
                <a:cs typeface="Times New Roman" pitchFamily="18" charset="0"/>
              </a:rPr>
              <a:t>The first- and last-miles will likely have to be solved </a:t>
            </a:r>
            <a:r>
              <a:rPr lang="en-US" sz="3200" kern="0" dirty="0" err="1" smtClean="0">
                <a:latin typeface="Century Gothic" panose="020B0502020202020204" pitchFamily="34" charset="0"/>
                <a:cs typeface="Times New Roman" pitchFamily="18" charset="0"/>
              </a:rPr>
              <a:t>wzith</a:t>
            </a:r>
            <a:r>
              <a:rPr lang="en-US" sz="3200" kern="0" dirty="0" smtClean="0">
                <a:latin typeface="Century Gothic" panose="020B0502020202020204" pitchFamily="34" charset="0"/>
                <a:cs typeface="Times New Roman" pitchFamily="18" charset="0"/>
              </a:rPr>
              <a:t> a motorized solution.</a:t>
            </a: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endParaRPr lang="en-US" sz="3200" kern="0" dirty="0" smtClean="0">
              <a:latin typeface="Century Gothic" panose="020B0502020202020204" pitchFamily="34" charset="0"/>
              <a:cs typeface="Times New Roman" pitchFamily="18" charset="0"/>
            </a:endParaRP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r>
              <a:rPr lang="en-US" sz="3200" kern="0" dirty="0" smtClean="0">
                <a:latin typeface="Century Gothic" panose="020B0502020202020204" pitchFamily="34" charset="0"/>
                <a:cs typeface="Times New Roman" pitchFamily="18" charset="0"/>
              </a:rPr>
              <a:t>In addition to on-demand mini-buses proposed by the ADA, taxis will likely play a strong role too.</a:t>
            </a: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endParaRPr lang="en-US" sz="3200" kern="0" dirty="0" smtClean="0">
              <a:latin typeface="Century Gothic" panose="020B0502020202020204" pitchFamily="34" charset="0"/>
              <a:cs typeface="Times New Roman" pitchFamily="18" charset="0"/>
            </a:endParaRP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r>
              <a:rPr lang="en-US" sz="3200" kern="0" dirty="0" smtClean="0">
                <a:latin typeface="Century Gothic" panose="020B0502020202020204" pitchFamily="34" charset="0"/>
                <a:cs typeface="Times New Roman" pitchFamily="18" charset="0"/>
              </a:rPr>
              <a:t>To further Riyadh’s goals of reducing congestion and pollution, let’s think about how trip-sharing can reduce vehicles needed to make the first- and last-mile trips.</a:t>
            </a:r>
            <a:endParaRPr lang="en-US" sz="2400" kern="0" dirty="0" smtClean="0">
              <a:latin typeface="Century Gothic" panose="020B0502020202020204" pitchFamily="34" charset="0"/>
            </a:endParaRP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endParaRPr lang="en-US" sz="3200" kern="0" dirty="0" smtClean="0">
              <a:latin typeface="Century Gothic" panose="020B0502020202020204" pitchFamily="34" charset="0"/>
              <a:cs typeface="Times New Roman" pitchFamily="18" charset="0"/>
            </a:endParaRP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endParaRPr lang="en-US" sz="3200" kern="0" dirty="0" smtClean="0">
              <a:latin typeface="Century Gothic" panose="020B0502020202020204" pitchFamily="34" charset="0"/>
              <a:cs typeface="Times New Roman" pitchFamily="18" charset="0"/>
            </a:endParaRP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endParaRPr lang="en-US" sz="2400" kern="0" dirty="0">
              <a:latin typeface="Century Gothic" panose="020B0502020202020204" pitchFamily="34" charset="0"/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31001769" y="2346687"/>
            <a:ext cx="12258199" cy="696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56750" tIns="156750" rIns="156750" bIns="156750">
            <a:normAutofit/>
          </a:bodyPr>
          <a:lstStyle>
            <a:lvl1pPr marL="1175632" indent="-1175632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1pPr>
            <a:lvl2pPr marL="2690076" indent="-1122566" defTabSz="1567510">
              <a:spcBef>
                <a:spcPts val="2600"/>
              </a:spcBef>
              <a:buSzPct val="100000"/>
              <a:buFont typeface="Arial"/>
              <a:buChar char="–"/>
              <a:defRPr sz="11000">
                <a:latin typeface="Calibri"/>
                <a:ea typeface="Calibri"/>
                <a:cs typeface="Calibri"/>
                <a:sym typeface="Calibri"/>
              </a:defRPr>
            </a:lvl2pPr>
            <a:lvl3pPr marL="4186399" indent="-1051378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3pPr>
            <a:lvl4pPr marL="5951995" indent="-1249464" defTabSz="1567510">
              <a:spcBef>
                <a:spcPts val="2600"/>
              </a:spcBef>
              <a:buSzPct val="100000"/>
              <a:buFont typeface="Arial"/>
              <a:buChar char="–"/>
              <a:defRPr sz="11000">
                <a:latin typeface="Calibri"/>
                <a:ea typeface="Calibri"/>
                <a:cs typeface="Calibri"/>
                <a:sym typeface="Calibri"/>
              </a:defRPr>
            </a:lvl4pPr>
            <a:lvl5pPr marL="7519505" indent="-1249464" defTabSz="1567510">
              <a:spcBef>
                <a:spcPts val="2600"/>
              </a:spcBef>
              <a:buSzPct val="100000"/>
              <a:buFont typeface="Arial"/>
              <a:buChar char="»"/>
              <a:defRPr sz="11000">
                <a:latin typeface="Calibri"/>
                <a:ea typeface="Calibri"/>
                <a:cs typeface="Calibri"/>
                <a:sym typeface="Calibri"/>
              </a:defRPr>
            </a:lvl5pPr>
            <a:lvl6pPr marL="908701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6pPr>
            <a:lvl7pPr marL="1065452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7pPr>
            <a:lvl8pPr marL="12222036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8pPr>
            <a:lvl9pPr marL="1378954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r>
              <a:rPr lang="en-US" sz="3200" kern="0" dirty="0" smtClean="0">
                <a:latin typeface="Century Gothic" panose="020B0502020202020204" pitchFamily="34" charset="0"/>
                <a:cs typeface="Times New Roman" pitchFamily="18" charset="0"/>
              </a:rPr>
              <a:t>Due to lack of Riyadh’s taxi data, we will conduct the exercise using New York City’s data, with aims to develop tools and methods that can be applied to Riyadh. </a:t>
            </a:r>
            <a:endParaRPr lang="en-US" sz="2400" kern="0" dirty="0" smtClean="0">
              <a:latin typeface="Century Gothic" panose="020B0502020202020204" pitchFamily="34" charset="0"/>
            </a:endParaRP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endParaRPr lang="en-US" sz="3200" kern="0" dirty="0" smtClean="0">
              <a:latin typeface="Century Gothic" panose="020B0502020202020204" pitchFamily="34" charset="0"/>
              <a:cs typeface="Times New Roman" pitchFamily="18" charset="0"/>
            </a:endParaRP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endParaRPr lang="en-US" sz="3200" kern="0" dirty="0" smtClean="0">
              <a:latin typeface="Century Gothic" panose="020B0502020202020204" pitchFamily="34" charset="0"/>
              <a:cs typeface="Times New Roman" pitchFamily="18" charset="0"/>
            </a:endParaRP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endParaRPr lang="en-US" sz="2400" kern="0" dirty="0">
              <a:latin typeface="Century Gothic" panose="020B0502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73043" y="836365"/>
            <a:ext cx="653346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 smtClean="0">
                <a:latin typeface="Calibri"/>
                <a:sym typeface="Calibri"/>
              </a:rPr>
              <a:t>BACKGROUND</a:t>
            </a:r>
            <a:endParaRPr lang="en-US" kern="0" dirty="0">
              <a:latin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460958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63280" y="788594"/>
            <a:ext cx="653346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 smtClean="0">
                <a:latin typeface="Calibri"/>
                <a:sym typeface="Calibri"/>
              </a:rPr>
              <a:t>VISUALIZATION</a:t>
            </a:r>
            <a:endParaRPr lang="en-US" kern="0" dirty="0">
              <a:latin typeface="Calibri"/>
              <a:sym typeface="Calibri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2602" y="2224315"/>
            <a:ext cx="9899793" cy="556863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2458769" y="8109238"/>
            <a:ext cx="950505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Century Gothic" panose="020B0502020202020204" pitchFamily="34" charset="0"/>
              </a:rPr>
              <a:t>Uber has done a similar animation showing the effects of </a:t>
            </a:r>
            <a:r>
              <a:rPr lang="en-US" sz="3200" dirty="0" err="1" smtClean="0">
                <a:latin typeface="Century Gothic" panose="020B0502020202020204" pitchFamily="34" charset="0"/>
              </a:rPr>
              <a:t>UberPOOL</a:t>
            </a:r>
            <a:r>
              <a:rPr lang="en-US" sz="3200" dirty="0" smtClean="0">
                <a:latin typeface="Century Gothic" panose="020B0502020202020204" pitchFamily="34" charset="0"/>
              </a:rPr>
              <a:t> In San Francisco</a:t>
            </a:r>
            <a:endParaRPr lang="en-US" sz="3200" dirty="0">
              <a:latin typeface="Century Gothic" panose="020B0502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/>
          <a:stretch/>
        </p:blipFill>
        <p:spPr>
          <a:xfrm>
            <a:off x="15824920" y="2224315"/>
            <a:ext cx="12745416" cy="6743567"/>
          </a:xfrm>
          <a:prstGeom prst="rect">
            <a:avLst/>
          </a:prstGeom>
        </p:spPr>
      </p:pic>
      <p:sp>
        <p:nvSpPr>
          <p:cNvPr id="29" name="Content Placeholder 2"/>
          <p:cNvSpPr txBox="1">
            <a:spLocks/>
          </p:cNvSpPr>
          <p:nvPr/>
        </p:nvSpPr>
        <p:spPr>
          <a:xfrm>
            <a:off x="953018" y="2224315"/>
            <a:ext cx="12351621" cy="696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56750" tIns="156750" rIns="156750" bIns="156750">
            <a:normAutofit/>
          </a:bodyPr>
          <a:lstStyle>
            <a:lvl1pPr marL="1175632" indent="-1175632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1pPr>
            <a:lvl2pPr marL="2690076" indent="-1122566" defTabSz="1567510">
              <a:spcBef>
                <a:spcPts val="2600"/>
              </a:spcBef>
              <a:buSzPct val="100000"/>
              <a:buFont typeface="Arial"/>
              <a:buChar char="–"/>
              <a:defRPr sz="11000">
                <a:latin typeface="Calibri"/>
                <a:ea typeface="Calibri"/>
                <a:cs typeface="Calibri"/>
                <a:sym typeface="Calibri"/>
              </a:defRPr>
            </a:lvl2pPr>
            <a:lvl3pPr marL="4186399" indent="-1051378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3pPr>
            <a:lvl4pPr marL="5951995" indent="-1249464" defTabSz="1567510">
              <a:spcBef>
                <a:spcPts val="2600"/>
              </a:spcBef>
              <a:buSzPct val="100000"/>
              <a:buFont typeface="Arial"/>
              <a:buChar char="–"/>
              <a:defRPr sz="11000">
                <a:latin typeface="Calibri"/>
                <a:ea typeface="Calibri"/>
                <a:cs typeface="Calibri"/>
                <a:sym typeface="Calibri"/>
              </a:defRPr>
            </a:lvl4pPr>
            <a:lvl5pPr marL="7519505" indent="-1249464" defTabSz="1567510">
              <a:spcBef>
                <a:spcPts val="2600"/>
              </a:spcBef>
              <a:buSzPct val="100000"/>
              <a:buFont typeface="Arial"/>
              <a:buChar char="»"/>
              <a:defRPr sz="11000">
                <a:latin typeface="Calibri"/>
                <a:ea typeface="Calibri"/>
                <a:cs typeface="Calibri"/>
                <a:sym typeface="Calibri"/>
              </a:defRPr>
            </a:lvl5pPr>
            <a:lvl6pPr marL="908701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6pPr>
            <a:lvl7pPr marL="1065452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7pPr>
            <a:lvl8pPr marL="12222036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8pPr>
            <a:lvl9pPr marL="13789545" indent="-1249464" defTabSz="1567510">
              <a:spcBef>
                <a:spcPts val="2600"/>
              </a:spcBef>
              <a:buSzPct val="100000"/>
              <a:buFont typeface="Arial"/>
              <a:buChar char="•"/>
              <a:defRPr sz="110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r>
              <a:rPr lang="en-US" sz="3200" kern="0" dirty="0" smtClean="0">
                <a:latin typeface="Century Gothic" panose="020B0502020202020204" pitchFamily="34" charset="0"/>
                <a:cs typeface="Times New Roman" pitchFamily="18" charset="0"/>
              </a:rPr>
              <a:t>Deliverable: two side-by-side </a:t>
            </a:r>
            <a:r>
              <a:rPr lang="en-US" sz="3200" b="1" kern="0" dirty="0" smtClean="0">
                <a:latin typeface="Century Gothic" panose="020B0502020202020204" pitchFamily="34" charset="0"/>
                <a:cs typeface="Times New Roman" pitchFamily="18" charset="0"/>
              </a:rPr>
              <a:t>animated panels </a:t>
            </a:r>
            <a:r>
              <a:rPr lang="en-US" sz="3200" kern="0" dirty="0" smtClean="0">
                <a:latin typeface="Century Gothic" panose="020B0502020202020204" pitchFamily="34" charset="0"/>
                <a:cs typeface="Times New Roman" pitchFamily="18" charset="0"/>
              </a:rPr>
              <a:t>showing the flow of taxi trips to/from a major metro terminal station in New York City, illustrating the difference in vehicle flow between no-sharing and with-sharing scenarios.</a:t>
            </a: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endParaRPr lang="en-US" sz="3200" kern="0" dirty="0">
              <a:latin typeface="Century Gothic" panose="020B0502020202020204" pitchFamily="34" charset="0"/>
              <a:cs typeface="Times New Roman" pitchFamily="18" charset="0"/>
            </a:endParaRP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r>
              <a:rPr lang="en-US" sz="3200" b="1" kern="0" dirty="0" smtClean="0">
                <a:latin typeface="Century Gothic" panose="020B0502020202020204" pitchFamily="34" charset="0"/>
                <a:cs typeface="Times New Roman" pitchFamily="18" charset="0"/>
              </a:rPr>
              <a:t>Control panel </a:t>
            </a:r>
            <a:r>
              <a:rPr lang="en-US" sz="3200" kern="0" dirty="0" smtClean="0">
                <a:latin typeface="Century Gothic" panose="020B0502020202020204" pitchFamily="34" charset="0"/>
                <a:cs typeface="Times New Roman" pitchFamily="18" charset="0"/>
              </a:rPr>
              <a:t>on the right allows users to explore several different parameters: direction of travel, travel time delay that people are willing to accept, and whether trips are matched only if passengers are of the same gender.</a:t>
            </a: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endParaRPr lang="en-US" sz="3200" kern="0" dirty="0">
              <a:latin typeface="Century Gothic" panose="020B0502020202020204" pitchFamily="34" charset="0"/>
              <a:cs typeface="Times New Roman" pitchFamily="18" charset="0"/>
            </a:endParaRPr>
          </a:p>
          <a:p>
            <a:pPr marL="0" indent="0" defTabSz="114300">
              <a:spcBef>
                <a:spcPts val="0"/>
              </a:spcBef>
              <a:buFont typeface="Arial"/>
              <a:buNone/>
              <a:tabLst>
                <a:tab pos="228600" algn="l"/>
              </a:tabLst>
            </a:pPr>
            <a:r>
              <a:rPr lang="en-US" sz="3200" b="1" kern="0" dirty="0" smtClean="0">
                <a:latin typeface="Century Gothic" panose="020B0502020202020204" pitchFamily="34" charset="0"/>
                <a:cs typeface="Times New Roman" pitchFamily="18" charset="0"/>
              </a:rPr>
              <a:t>Outcomes section </a:t>
            </a:r>
            <a:r>
              <a:rPr lang="en-US" sz="3200" kern="0" dirty="0" smtClean="0">
                <a:latin typeface="Century Gothic" panose="020B0502020202020204" pitchFamily="34" charset="0"/>
                <a:cs typeface="Times New Roman" pitchFamily="18" charset="0"/>
              </a:rPr>
              <a:t>quantifies the corresponding impact of trip sharing</a:t>
            </a:r>
            <a:endParaRPr lang="en-US" sz="2400" kern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5434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1142920" y="2174032"/>
            <a:ext cx="1147766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0" i="0" dirty="0" smtClean="0">
                <a:effectLst/>
                <a:latin typeface="Century Gothic" panose="020B0502020202020204" pitchFamily="34" charset="0"/>
              </a:rPr>
              <a:t>New York City’s open taxi data include the following information for all trips: </a:t>
            </a:r>
          </a:p>
          <a:p>
            <a:endParaRPr lang="en-US" sz="2800" b="0" i="0" dirty="0" smtClean="0">
              <a:effectLst/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0" i="0" dirty="0" smtClean="0">
                <a:effectLst/>
                <a:latin typeface="Century Gothic" panose="020B0502020202020204" pitchFamily="34" charset="0"/>
              </a:rPr>
              <a:t>pick-up and drop-off dates/times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0" i="0" dirty="0" smtClean="0">
                <a:effectLst/>
                <a:latin typeface="Century Gothic" panose="020B0502020202020204" pitchFamily="34" charset="0"/>
              </a:rPr>
              <a:t>pick-up and drop-off locations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0" i="0" dirty="0" smtClean="0">
                <a:effectLst/>
                <a:latin typeface="Century Gothic" panose="020B0502020202020204" pitchFamily="34" charset="0"/>
              </a:rPr>
              <a:t>trip distances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0" i="0" dirty="0" smtClean="0">
                <a:effectLst/>
                <a:latin typeface="Century Gothic" panose="020B0502020202020204" pitchFamily="34" charset="0"/>
              </a:rPr>
              <a:t>itemized fares, rate types, payment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0" i="0" dirty="0" smtClean="0">
                <a:effectLst/>
                <a:latin typeface="Century Gothic" panose="020B0502020202020204" pitchFamily="34" charset="0"/>
              </a:rPr>
              <a:t>driver-reported passenger counts.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latin typeface="Century Gothic" panose="020B0502020202020204" pitchFamily="34" charset="0"/>
            </a:endParaRPr>
          </a:p>
          <a:p>
            <a:r>
              <a:rPr lang="en-US" sz="2800" dirty="0" smtClean="0">
                <a:latin typeface="Century Gothic" panose="020B0502020202020204" pitchFamily="34" charset="0"/>
              </a:rPr>
              <a:t>Our modelling will use one week of data from October 2015</a:t>
            </a:r>
          </a:p>
        </p:txBody>
      </p:sp>
      <p:sp>
        <p:nvSpPr>
          <p:cNvPr id="5" name="Rectangle 4"/>
          <p:cNvSpPr/>
          <p:nvPr/>
        </p:nvSpPr>
        <p:spPr>
          <a:xfrm>
            <a:off x="16419188" y="2245591"/>
            <a:ext cx="1644077" cy="954105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4F81BD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Taxi trip data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3672207" y="3832857"/>
            <a:ext cx="3261338" cy="954105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4F81BD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Max matching </a:t>
            </a:r>
          </a:p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algorithm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3313127" y="2232606"/>
            <a:ext cx="3979499" cy="954105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4F81BD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JSON with route and </a:t>
            </a:r>
          </a:p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travel time info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7354348" y="5428909"/>
            <a:ext cx="3798609" cy="1384993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4F81BD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GEOJSON file of </a:t>
            </a:r>
          </a:p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unshared taxi trip </a:t>
            </a:r>
          </a:p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trajectories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9816419" y="2245591"/>
            <a:ext cx="1895113" cy="954105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4F81BD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Google </a:t>
            </a:r>
          </a:p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Maps API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3403572" y="5428909"/>
            <a:ext cx="3798609" cy="1384993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4F81BD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GEOJSON file of </a:t>
            </a:r>
          </a:p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shared taxi trip </a:t>
            </a:r>
          </a:p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trajectories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9962540" y="9089704"/>
            <a:ext cx="4669828" cy="954105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4F81BD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HTML, </a:t>
            </a:r>
            <a:r>
              <a:rPr lang="en-US" sz="2800" dirty="0" err="1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Javascript</a:t>
            </a: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, D3 for </a:t>
            </a:r>
          </a:p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control panel elements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9713352" y="7496841"/>
            <a:ext cx="5168203" cy="954105"/>
          </a:xfrm>
          <a:prstGeom prst="rect">
            <a:avLst/>
          </a:prstGeom>
          <a:solidFill>
            <a:srgbClr val="FFFFFF"/>
          </a:solidFill>
          <a:ln w="25400" cap="flat">
            <a:solidFill>
              <a:srgbClr val="4F81BD"/>
            </a:solidFill>
            <a:prstDash val="solid"/>
            <a:beve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err="1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CartoDB</a:t>
            </a: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 Torque to animate </a:t>
            </a:r>
          </a:p>
          <a:p>
            <a:pPr marL="0" marR="0" indent="0" algn="ctr" defTabSz="156751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rgbClr val="000000"/>
                </a:solidFill>
                <a:latin typeface="Century Gothic" panose="020B0502020202020204" pitchFamily="34" charset="0"/>
                <a:ea typeface="Calibri"/>
                <a:cs typeface="Calibri"/>
                <a:sym typeface="Calibri"/>
              </a:rPr>
              <a:t>visualization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entury Gothic" panose="020B0502020202020204" pitchFamily="34" charset="0"/>
              <a:ea typeface="Calibri"/>
              <a:cs typeface="Calibri"/>
              <a:sym typeface="Calibri"/>
            </a:endParaRPr>
          </a:p>
        </p:txBody>
      </p:sp>
      <p:cxnSp>
        <p:nvCxnSpPr>
          <p:cNvPr id="7" name="Straight Arrow Connector 6"/>
          <p:cNvCxnSpPr>
            <a:stCxn id="5" idx="3"/>
            <a:endCxn id="41" idx="1"/>
          </p:cNvCxnSpPr>
          <p:nvPr/>
        </p:nvCxnSpPr>
        <p:spPr>
          <a:xfrm>
            <a:off x="18063265" y="2722644"/>
            <a:ext cx="1753154" cy="0"/>
          </a:xfrm>
          <a:prstGeom prst="straightConnector1">
            <a:avLst/>
          </a:prstGeom>
          <a:noFill/>
          <a:ln w="28575" cap="flat">
            <a:solidFill>
              <a:srgbClr val="4F81BD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Straight Arrow Connector 45"/>
          <p:cNvCxnSpPr>
            <a:stCxn id="41" idx="3"/>
            <a:endCxn id="39" idx="1"/>
          </p:cNvCxnSpPr>
          <p:nvPr/>
        </p:nvCxnSpPr>
        <p:spPr>
          <a:xfrm flipV="1">
            <a:off x="21711532" y="2709659"/>
            <a:ext cx="1601595" cy="12985"/>
          </a:xfrm>
          <a:prstGeom prst="straightConnector1">
            <a:avLst/>
          </a:prstGeom>
          <a:noFill/>
          <a:ln w="28575" cap="flat">
            <a:solidFill>
              <a:srgbClr val="4F81BD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Straight Arrow Connector 50"/>
          <p:cNvCxnSpPr>
            <a:stCxn id="39" idx="2"/>
            <a:endCxn id="38" idx="0"/>
          </p:cNvCxnSpPr>
          <p:nvPr/>
        </p:nvCxnSpPr>
        <p:spPr>
          <a:xfrm flipH="1">
            <a:off x="25302876" y="3186711"/>
            <a:ext cx="1" cy="646146"/>
          </a:xfrm>
          <a:prstGeom prst="straightConnector1">
            <a:avLst/>
          </a:prstGeom>
          <a:noFill/>
          <a:ln w="28575" cap="flat">
            <a:solidFill>
              <a:srgbClr val="4F81BD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Straight Arrow Connector 55"/>
          <p:cNvCxnSpPr>
            <a:stCxn id="38" idx="2"/>
            <a:endCxn id="42" idx="0"/>
          </p:cNvCxnSpPr>
          <p:nvPr/>
        </p:nvCxnSpPr>
        <p:spPr>
          <a:xfrm>
            <a:off x="25302876" y="4786962"/>
            <a:ext cx="1" cy="641947"/>
          </a:xfrm>
          <a:prstGeom prst="straightConnector1">
            <a:avLst/>
          </a:prstGeom>
          <a:noFill/>
          <a:ln w="28575" cap="flat">
            <a:solidFill>
              <a:srgbClr val="4F81BD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9" name="Straight Arrow Connector 58"/>
          <p:cNvCxnSpPr>
            <a:stCxn id="42" idx="1"/>
            <a:endCxn id="40" idx="3"/>
          </p:cNvCxnSpPr>
          <p:nvPr/>
        </p:nvCxnSpPr>
        <p:spPr>
          <a:xfrm flipH="1">
            <a:off x="21152957" y="6121406"/>
            <a:ext cx="2250615" cy="0"/>
          </a:xfrm>
          <a:prstGeom prst="straightConnector1">
            <a:avLst/>
          </a:prstGeom>
          <a:noFill/>
          <a:ln w="28575" cap="flat">
            <a:solidFill>
              <a:srgbClr val="4F81BD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6" name="Straight Arrow Connector 65"/>
          <p:cNvCxnSpPr>
            <a:stCxn id="44" idx="2"/>
            <a:endCxn id="43" idx="0"/>
          </p:cNvCxnSpPr>
          <p:nvPr/>
        </p:nvCxnSpPr>
        <p:spPr>
          <a:xfrm>
            <a:off x="22297454" y="8450946"/>
            <a:ext cx="0" cy="638758"/>
          </a:xfrm>
          <a:prstGeom prst="straightConnector1">
            <a:avLst/>
          </a:prstGeom>
          <a:noFill/>
          <a:ln w="28575" cap="flat">
            <a:solidFill>
              <a:srgbClr val="4F81BD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3" name="Elbow Connector 72"/>
          <p:cNvCxnSpPr>
            <a:endCxn id="44" idx="3"/>
          </p:cNvCxnSpPr>
          <p:nvPr/>
        </p:nvCxnSpPr>
        <p:spPr>
          <a:xfrm rot="5400000">
            <a:off x="24470027" y="7151246"/>
            <a:ext cx="1234177" cy="411119"/>
          </a:xfrm>
          <a:prstGeom prst="bentConnector2">
            <a:avLst/>
          </a:prstGeom>
          <a:noFill/>
          <a:ln w="28575" cap="flat">
            <a:solidFill>
              <a:srgbClr val="4F81BD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5" name="Elbow Connector 74"/>
          <p:cNvCxnSpPr>
            <a:stCxn id="40" idx="2"/>
            <a:endCxn id="44" idx="1"/>
          </p:cNvCxnSpPr>
          <p:nvPr/>
        </p:nvCxnSpPr>
        <p:spPr>
          <a:xfrm rot="16200000" flipH="1">
            <a:off x="18903506" y="7164048"/>
            <a:ext cx="1159992" cy="459699"/>
          </a:xfrm>
          <a:prstGeom prst="bentConnector2">
            <a:avLst/>
          </a:prstGeom>
          <a:noFill/>
          <a:ln w="28575" cap="flat">
            <a:solidFill>
              <a:srgbClr val="4F81BD"/>
            </a:solidFill>
            <a:prstDash val="solid"/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7" name="Parallelogram 96"/>
          <p:cNvSpPr/>
          <p:nvPr/>
        </p:nvSpPr>
        <p:spPr>
          <a:xfrm>
            <a:off x="30026266" y="2570682"/>
            <a:ext cx="13174980" cy="739140"/>
          </a:xfrm>
          <a:prstGeom prst="parallelogram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Century Gothic" panose="020B0502020202020204" pitchFamily="34" charset="0"/>
            </a:endParaRPr>
          </a:p>
        </p:txBody>
      </p:sp>
      <p:cxnSp>
        <p:nvCxnSpPr>
          <p:cNvPr id="98" name="Straight Connector 97"/>
          <p:cNvCxnSpPr/>
          <p:nvPr/>
        </p:nvCxnSpPr>
        <p:spPr>
          <a:xfrm>
            <a:off x="32029279" y="3327109"/>
            <a:ext cx="22860" cy="627126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9" name="Group 98"/>
          <p:cNvGrpSpPr/>
          <p:nvPr/>
        </p:nvGrpSpPr>
        <p:grpSpPr>
          <a:xfrm>
            <a:off x="30421149" y="2577813"/>
            <a:ext cx="11982510" cy="724878"/>
            <a:chOff x="1054013" y="3009409"/>
            <a:chExt cx="11982510" cy="724878"/>
          </a:xfrm>
        </p:grpSpPr>
        <p:sp>
          <p:nvSpPr>
            <p:cNvPr id="100" name="TextBox 99"/>
            <p:cNvSpPr txBox="1"/>
            <p:nvPr/>
          </p:nvSpPr>
          <p:spPr>
            <a:xfrm rot="18512021">
              <a:off x="891629" y="3171793"/>
              <a:ext cx="7248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3/14</a:t>
              </a:r>
              <a:endParaRPr lang="en-US" sz="2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 rot="18512021">
              <a:off x="2339429" y="3171793"/>
              <a:ext cx="7248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3/21</a:t>
              </a:r>
              <a:endParaRPr lang="en-US" sz="2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 rot="18512021">
              <a:off x="3787229" y="3171793"/>
              <a:ext cx="7248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3/28</a:t>
              </a:r>
              <a:endParaRPr lang="en-US" sz="2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3" name="TextBox 102"/>
            <p:cNvSpPr txBox="1"/>
            <p:nvPr/>
          </p:nvSpPr>
          <p:spPr>
            <a:xfrm rot="18512021">
              <a:off x="5306363" y="3171793"/>
              <a:ext cx="5822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4/4</a:t>
              </a:r>
              <a:endParaRPr lang="en-US" sz="2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4" name="TextBox 103"/>
            <p:cNvSpPr txBox="1"/>
            <p:nvPr/>
          </p:nvSpPr>
          <p:spPr>
            <a:xfrm rot="18512021">
              <a:off x="6682829" y="3171793"/>
              <a:ext cx="7248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4/11</a:t>
              </a:r>
              <a:endParaRPr lang="en-US" sz="2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 rot="18512021">
              <a:off x="8130629" y="3171793"/>
              <a:ext cx="7248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4/18</a:t>
              </a:r>
              <a:endParaRPr lang="en-US" sz="2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 rot="18512021">
              <a:off x="9578429" y="3171793"/>
              <a:ext cx="7248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4/25</a:t>
              </a:r>
              <a:endParaRPr lang="en-US" sz="2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 rot="18512021">
              <a:off x="11097563" y="3171793"/>
              <a:ext cx="5822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5/2</a:t>
              </a:r>
              <a:endParaRPr lang="en-US" sz="20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 rot="18512021">
              <a:off x="12545362" y="3171793"/>
              <a:ext cx="5822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5/9</a:t>
              </a:r>
            </a:p>
          </p:txBody>
        </p:sp>
      </p:grpSp>
      <p:cxnSp>
        <p:nvCxnSpPr>
          <p:cNvPr id="109" name="Straight Connector 108"/>
          <p:cNvCxnSpPr/>
          <p:nvPr/>
        </p:nvCxnSpPr>
        <p:spPr>
          <a:xfrm>
            <a:off x="33529841" y="3327109"/>
            <a:ext cx="22860" cy="627126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5004311" y="3344396"/>
            <a:ext cx="22860" cy="627126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36446676" y="3309822"/>
            <a:ext cx="22860" cy="627126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37889041" y="3309822"/>
            <a:ext cx="22860" cy="627126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39285144" y="3309822"/>
            <a:ext cx="22860" cy="627126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40732944" y="3309822"/>
            <a:ext cx="22860" cy="627126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42203604" y="3309822"/>
            <a:ext cx="22860" cy="627126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Down Arrow 115"/>
          <p:cNvSpPr/>
          <p:nvPr/>
        </p:nvSpPr>
        <p:spPr>
          <a:xfrm rot="16200000">
            <a:off x="32418346" y="4265910"/>
            <a:ext cx="736646" cy="1532070"/>
          </a:xfrm>
          <a:prstGeom prst="downArrow">
            <a:avLst>
              <a:gd name="adj1" fmla="val 50000"/>
              <a:gd name="adj2" fmla="val 3971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17" name="Down Arrow 116"/>
          <p:cNvSpPr/>
          <p:nvPr/>
        </p:nvSpPr>
        <p:spPr>
          <a:xfrm rot="16200000">
            <a:off x="31581993" y="2311605"/>
            <a:ext cx="736646" cy="3352800"/>
          </a:xfrm>
          <a:prstGeom prst="downArrow">
            <a:avLst>
              <a:gd name="adj1" fmla="val 50000"/>
              <a:gd name="adj2" fmla="val 3971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Century Gothic" panose="020B0502020202020204" pitchFamily="34" charset="0"/>
              </a:rPr>
              <a:t>Investigate algorithms (J &amp; C)</a:t>
            </a:r>
            <a:endParaRPr lang="en-US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18" name="Down Arrow 117"/>
          <p:cNvSpPr/>
          <p:nvPr/>
        </p:nvSpPr>
        <p:spPr>
          <a:xfrm rot="16200000">
            <a:off x="33953808" y="5114336"/>
            <a:ext cx="736646" cy="1540865"/>
          </a:xfrm>
          <a:prstGeom prst="downArrow">
            <a:avLst>
              <a:gd name="adj1" fmla="val 50000"/>
              <a:gd name="adj2" fmla="val 3971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19" name="Down Arrow 118"/>
          <p:cNvSpPr/>
          <p:nvPr/>
        </p:nvSpPr>
        <p:spPr>
          <a:xfrm rot="16200000">
            <a:off x="35405304" y="6020405"/>
            <a:ext cx="736646" cy="1481153"/>
          </a:xfrm>
          <a:prstGeom prst="downArrow">
            <a:avLst>
              <a:gd name="adj1" fmla="val 50000"/>
              <a:gd name="adj2" fmla="val 3971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0" name="TextBox 119"/>
          <p:cNvSpPr txBox="1"/>
          <p:nvPr/>
        </p:nvSpPr>
        <p:spPr>
          <a:xfrm flipH="1">
            <a:off x="29999963" y="4806831"/>
            <a:ext cx="2174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entury Gothic" panose="020B0502020202020204" pitchFamily="34" charset="0"/>
              </a:rPr>
              <a:t>E</a:t>
            </a:r>
            <a:r>
              <a:rPr lang="en-US" sz="1400" dirty="0" smtClean="0">
                <a:solidFill>
                  <a:schemeClr val="tx1"/>
                </a:solidFill>
                <a:latin typeface="Century Gothic" panose="020B0502020202020204" pitchFamily="34" charset="0"/>
              </a:rPr>
              <a:t>stablished database, query taxi data</a:t>
            </a:r>
            <a:endParaRPr lang="en-US" sz="1400" dirty="0">
              <a:latin typeface="Century Gothic" panose="020B0502020202020204" pitchFamily="34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32137140" y="5757955"/>
            <a:ext cx="16038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Century Gothic" panose="020B0502020202020204" pitchFamily="34" charset="0"/>
              </a:rPr>
              <a:t>T</a:t>
            </a:r>
            <a:r>
              <a:rPr lang="en-US" sz="1400" dirty="0" smtClean="0">
                <a:solidFill>
                  <a:schemeClr val="tx1"/>
                </a:solidFill>
                <a:latin typeface="Century Gothic" panose="020B0502020202020204" pitchFamily="34" charset="0"/>
              </a:rPr>
              <a:t>rip routing</a:t>
            </a:r>
            <a:endParaRPr lang="en-US" sz="14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33396299" y="6593979"/>
            <a:ext cx="17022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entury Gothic" panose="020B0502020202020204" pitchFamily="34" charset="0"/>
              </a:rPr>
              <a:t>Build </a:t>
            </a:r>
            <a:r>
              <a:rPr lang="en-US" sz="1400" dirty="0" err="1" smtClean="0">
                <a:solidFill>
                  <a:schemeClr val="tx1"/>
                </a:solidFill>
                <a:latin typeface="Century Gothic" panose="020B0502020202020204" pitchFamily="34" charset="0"/>
              </a:rPr>
              <a:t>shareability</a:t>
            </a:r>
            <a:r>
              <a:rPr lang="en-US" sz="1400" dirty="0" smtClean="0">
                <a:solidFill>
                  <a:schemeClr val="tx1"/>
                </a:solidFill>
                <a:latin typeface="Century Gothic" panose="020B0502020202020204" pitchFamily="34" charset="0"/>
              </a:rPr>
              <a:t> network </a:t>
            </a:r>
            <a:endParaRPr lang="en-US" sz="14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3" name="Down Arrow 122"/>
          <p:cNvSpPr/>
          <p:nvPr/>
        </p:nvSpPr>
        <p:spPr>
          <a:xfrm rot="16200000">
            <a:off x="36825822" y="6971878"/>
            <a:ext cx="736646" cy="1435517"/>
          </a:xfrm>
          <a:prstGeom prst="downArrow">
            <a:avLst>
              <a:gd name="adj1" fmla="val 50000"/>
              <a:gd name="adj2" fmla="val 3971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34437466" y="7470192"/>
            <a:ext cx="20389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entury Gothic" panose="020B0502020202020204" pitchFamily="34" charset="0"/>
              </a:rPr>
              <a:t>Implement matching algorithm</a:t>
            </a:r>
            <a:endParaRPr lang="en-US" sz="14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5" name="Down Arrow 124"/>
          <p:cNvSpPr/>
          <p:nvPr/>
        </p:nvSpPr>
        <p:spPr>
          <a:xfrm rot="16200000">
            <a:off x="38957523" y="6912258"/>
            <a:ext cx="736646" cy="2859916"/>
          </a:xfrm>
          <a:prstGeom prst="downArrow">
            <a:avLst>
              <a:gd name="adj1" fmla="val 50000"/>
              <a:gd name="adj2" fmla="val 3971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38300020" y="8871915"/>
            <a:ext cx="24432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entury Gothic" panose="020B0502020202020204" pitchFamily="34" charset="0"/>
              </a:rPr>
              <a:t>Policy implication; prep for final presentation</a:t>
            </a:r>
            <a:endParaRPr lang="en-US" sz="14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7" name="Down Arrow 126"/>
          <p:cNvSpPr/>
          <p:nvPr/>
        </p:nvSpPr>
        <p:spPr>
          <a:xfrm rot="16200000">
            <a:off x="41130723" y="8400147"/>
            <a:ext cx="736646" cy="1499552"/>
          </a:xfrm>
          <a:prstGeom prst="downArrow">
            <a:avLst>
              <a:gd name="adj1" fmla="val 50000"/>
              <a:gd name="adj2" fmla="val 3971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36514201" y="8185454"/>
            <a:ext cx="14997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entury Gothic" panose="020B0502020202020204" pitchFamily="34" charset="0"/>
              </a:rPr>
              <a:t>Visualization</a:t>
            </a:r>
            <a:endParaRPr lang="en-US" sz="140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9" name="Pentagon 128"/>
          <p:cNvSpPr/>
          <p:nvPr/>
        </p:nvSpPr>
        <p:spPr>
          <a:xfrm rot="5400000">
            <a:off x="42580916" y="2234836"/>
            <a:ext cx="541374" cy="514232"/>
          </a:xfrm>
          <a:prstGeom prst="homePlat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Century Gothic" panose="020B0502020202020204" pitchFamily="34" charset="0"/>
            </a:endParaRPr>
          </a:p>
        </p:txBody>
      </p:sp>
      <p:sp>
        <p:nvSpPr>
          <p:cNvPr id="130" name="Pentagon 129"/>
          <p:cNvSpPr/>
          <p:nvPr/>
        </p:nvSpPr>
        <p:spPr>
          <a:xfrm rot="5400000">
            <a:off x="38286449" y="2221203"/>
            <a:ext cx="541374" cy="514232"/>
          </a:xfrm>
          <a:prstGeom prst="homePlat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Century Gothic" panose="020B0502020202020204" pitchFamily="34" charset="0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37519544" y="1785325"/>
            <a:ext cx="1909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entury Gothic" panose="020B0502020202020204" pitchFamily="34" charset="0"/>
              </a:rPr>
              <a:t>Final process review</a:t>
            </a:r>
            <a:endParaRPr lang="en-US" sz="1400" dirty="0">
              <a:latin typeface="Century Gothic" panose="020B0502020202020204" pitchFamily="34" charset="0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1829048" y="1839796"/>
            <a:ext cx="17187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entury Gothic" panose="020B0502020202020204" pitchFamily="34" charset="0"/>
              </a:rPr>
              <a:t>Final presentation</a:t>
            </a:r>
            <a:endParaRPr lang="en-US" sz="1400" dirty="0">
              <a:latin typeface="Century Gothic" panose="020B0502020202020204" pitchFamily="34" charset="0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1063280" y="759897"/>
            <a:ext cx="653346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 smtClean="0">
                <a:latin typeface="Calibri"/>
                <a:sym typeface="Calibri"/>
              </a:rPr>
              <a:t>DATA</a:t>
            </a:r>
            <a:endParaRPr lang="en-US" kern="0" dirty="0">
              <a:latin typeface="Calibri"/>
              <a:sym typeface="Calibri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16386646" y="759897"/>
            <a:ext cx="653346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 smtClean="0">
                <a:latin typeface="Calibri"/>
                <a:sym typeface="Calibri"/>
              </a:rPr>
              <a:t>METHOD</a:t>
            </a:r>
            <a:endParaRPr lang="en-US" kern="0" dirty="0">
              <a:latin typeface="Calibri"/>
              <a:sym typeface="Calibri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30144213" y="759897"/>
            <a:ext cx="653346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 smtClean="0">
                <a:latin typeface="Calibri"/>
                <a:sym typeface="Calibri"/>
              </a:rPr>
              <a:t>WORK PLAN</a:t>
            </a:r>
            <a:endParaRPr lang="en-US" kern="0" dirty="0">
              <a:latin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465880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56751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156751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2238</TotalTime>
  <Words>393</Words>
  <Application>Microsoft Office PowerPoint</Application>
  <PresentationFormat>Custom</PresentationFormat>
  <Paragraphs>72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Helvetica Neue</vt:lpstr>
      <vt:lpstr>Arial</vt:lpstr>
      <vt:lpstr>Calibri</vt:lpstr>
      <vt:lpstr>Century Gothic</vt:lpstr>
      <vt:lpstr>Times New Roman</vt:lpstr>
      <vt:lpstr>Default</vt:lpstr>
      <vt:lpstr>PowerPoint Presentation</vt:lpstr>
      <vt:lpstr>PowerPoint Presentation</vt:lpstr>
      <vt:lpstr>PowerPoint Presentation</vt:lpstr>
      <vt:lpstr>PowerPoint Presentation</vt:lpstr>
    </vt:vector>
  </TitlesOfParts>
  <Company>DRAFT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Rosario Espinosa</dc:creator>
  <cp:lastModifiedBy>C. Li</cp:lastModifiedBy>
  <cp:revision>125</cp:revision>
  <dcterms:created xsi:type="dcterms:W3CDTF">2015-03-12T14:16:23Z</dcterms:created>
  <dcterms:modified xsi:type="dcterms:W3CDTF">2016-03-19T19:37:51Z</dcterms:modified>
</cp:coreProperties>
</file>